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7" r:id="rId9"/>
    <p:sldId id="266" r:id="rId10"/>
  </p:sldIdLst>
  <p:sldSz cx="12192000" cy="6858000"/>
  <p:notesSz cx="6858000" cy="9144000"/>
  <p:embeddedFontLst>
    <p:embeddedFont>
      <p:font typeface="Poppins" pitchFamily="2" charset="77"/>
      <p:regular r:id="rId11"/>
      <p:bold r:id="rId12"/>
      <p:italic r:id="rId13"/>
      <p:boldItalic r:id="rId14"/>
    </p:embeddedFont>
    <p:embeddedFont>
      <p:font typeface="Poppins Semi-Bold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115" d="100"/>
          <a:sy n="115" d="100"/>
        </p:scale>
        <p:origin x="9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05637" y="1201151"/>
            <a:ext cx="2758650" cy="956517"/>
          </a:xfrm>
          <a:custGeom>
            <a:avLst/>
            <a:gdLst/>
            <a:ahLst/>
            <a:cxnLst/>
            <a:rect l="l" t="t" r="r" b="b"/>
            <a:pathLst>
              <a:path w="2758650" h="956517">
                <a:moveTo>
                  <a:pt x="0" y="0"/>
                </a:moveTo>
                <a:lnTo>
                  <a:pt x="2758650" y="0"/>
                </a:lnTo>
                <a:lnTo>
                  <a:pt x="2758650" y="956517"/>
                </a:lnTo>
                <a:lnTo>
                  <a:pt x="0" y="956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408184" y="603047"/>
            <a:ext cx="8824899" cy="5747216"/>
            <a:chOff x="0" y="0"/>
            <a:chExt cx="11766532" cy="76629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66532" cy="7662954"/>
            </a:xfrm>
            <a:custGeom>
              <a:avLst/>
              <a:gdLst/>
              <a:ahLst/>
              <a:cxnLst/>
              <a:rect l="l" t="t" r="r" b="b"/>
              <a:pathLst>
                <a:path w="11766532" h="7662954">
                  <a:moveTo>
                    <a:pt x="0" y="0"/>
                  </a:moveTo>
                  <a:lnTo>
                    <a:pt x="11766532" y="0"/>
                  </a:lnTo>
                  <a:lnTo>
                    <a:pt x="11766532" y="7662954"/>
                  </a:lnTo>
                  <a:lnTo>
                    <a:pt x="0" y="7662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469893">
              <a:off x="8900337" y="2782065"/>
              <a:ext cx="577951" cy="200395"/>
            </a:xfrm>
            <a:custGeom>
              <a:avLst/>
              <a:gdLst/>
              <a:ahLst/>
              <a:cxnLst/>
              <a:rect l="l" t="t" r="r" b="b"/>
              <a:pathLst>
                <a:path w="577951" h="200395">
                  <a:moveTo>
                    <a:pt x="0" y="0"/>
                  </a:moveTo>
                  <a:lnTo>
                    <a:pt x="577951" y="0"/>
                  </a:lnTo>
                  <a:lnTo>
                    <a:pt x="577951" y="200395"/>
                  </a:lnTo>
                  <a:lnTo>
                    <a:pt x="0" y="200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062487" y="3236954"/>
            <a:ext cx="4044950" cy="75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5"/>
              </a:lnSpc>
              <a:spcBef>
                <a:spcPct val="0"/>
              </a:spcBef>
            </a:pPr>
            <a:r>
              <a:rPr lang="en-US" sz="3996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OQSHA_MOC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864615-B5B3-0937-C1B5-7D6D2C63DAD1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075F4DF5-60FF-2254-393B-188909737BA9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BEDBE76A-FCE1-EE12-90C0-BE6634F799D2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EB89B21D-73E9-F7E0-034B-C1378ACCA086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B64CD7AF-74B2-97A4-D57A-9BB374473C94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C1FF61-F8C8-CAD0-C98F-E12C71643E60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/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155A9392-E785-18E7-9E29-51D22C484D69}"/>
              </a:ext>
            </a:extLst>
          </p:cNvPr>
          <p:cNvSpPr txBox="1"/>
          <p:nvPr/>
        </p:nvSpPr>
        <p:spPr>
          <a:xfrm>
            <a:off x="549544" y="232086"/>
            <a:ext cx="4044950" cy="70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Background</a:t>
            </a:r>
            <a:endParaRPr lang="en-US" sz="32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E0A1C-11F7-4EAA-F6B6-EE651A8EF81F}"/>
              </a:ext>
            </a:extLst>
          </p:cNvPr>
          <p:cNvSpPr txBox="1"/>
          <p:nvPr/>
        </p:nvSpPr>
        <p:spPr>
          <a:xfrm>
            <a:off x="549544" y="1295400"/>
            <a:ext cx="10499456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1600" b="1" dirty="0"/>
              <a:t>Management of Change (</a:t>
            </a:r>
            <a:r>
              <a:rPr lang="en-IN" sz="1600" b="1" dirty="0" err="1"/>
              <a:t>MoC</a:t>
            </a:r>
            <a:r>
              <a:rPr lang="en-IN" sz="1600" b="1" dirty="0"/>
              <a:t>)</a:t>
            </a:r>
            <a:r>
              <a:rPr lang="en-IN" sz="1600" dirty="0"/>
              <a:t> is a critical safety process used to manage risks associated with changes in operations, equipment, or personnel in industrial and high-risk environments. Here are 10 concise lines explaining the concept: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b="1" dirty="0"/>
              <a:t>Management of Change (</a:t>
            </a:r>
            <a:r>
              <a:rPr lang="en-IN" sz="1600" b="1" dirty="0" err="1"/>
              <a:t>MoC</a:t>
            </a:r>
            <a:r>
              <a:rPr lang="en-IN" sz="1600" b="1" dirty="0"/>
              <a:t>)</a:t>
            </a:r>
            <a:r>
              <a:rPr lang="en-IN" sz="1600" dirty="0"/>
              <a:t> is a formal process to evaluate and control safety, health, and environmental risks before implementing changes.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It ensures that modifications—whether temporary or permanent—do not introduce new hazards or compromise existing safeguards.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 err="1"/>
              <a:t>MoC</a:t>
            </a:r>
            <a:r>
              <a:rPr lang="en-IN" sz="1600" dirty="0"/>
              <a:t> typically applies to changes in equipment, processes, materials, technology, and personnel roles.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The process involves risk assessment, documentation, approval, communication, and training prior to executing the change.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It is widely used in industries like oil &amp; gas, chemical, manufacturing, and utilities to prevent incidents due to uncontrolled changes.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 err="1"/>
              <a:t>MoC</a:t>
            </a:r>
            <a:r>
              <a:rPr lang="en-IN" sz="1600" dirty="0"/>
              <a:t> requires multidisciplinary review to evaluate the impact of change on safety systems, procedures, and regulatory compliance.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A robust </a:t>
            </a:r>
            <a:r>
              <a:rPr lang="en-IN" sz="1600" dirty="0" err="1"/>
              <a:t>MoC</a:t>
            </a:r>
            <a:r>
              <a:rPr lang="en-IN" sz="1600" dirty="0"/>
              <a:t> system helps in identifying potential failure points early and mitigating them proactively.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It promotes accountability by assigning responsibilities for reviewing and approving proposed changes.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 err="1"/>
              <a:t>MoC</a:t>
            </a:r>
            <a:r>
              <a:rPr lang="en-IN" sz="1600" dirty="0"/>
              <a:t> also ensures updated documentation, such as P&amp;IDs, SOPs, and emergency response plans, reflects the change.</a:t>
            </a:r>
          </a:p>
          <a:p>
            <a:pPr marL="539750" lvl="1" indent="-180975">
              <a:spcBef>
                <a:spcPts val="200"/>
              </a:spcBef>
              <a:buFont typeface="+mj-lt"/>
              <a:buAutoNum type="arabicPeriod"/>
            </a:pPr>
            <a:r>
              <a:rPr lang="en-IN" sz="1600" dirty="0"/>
              <a:t>Ultimately, </a:t>
            </a:r>
            <a:r>
              <a:rPr lang="en-IN" sz="1600" dirty="0" err="1"/>
              <a:t>MoC</a:t>
            </a:r>
            <a:r>
              <a:rPr lang="en-IN" sz="1600" dirty="0"/>
              <a:t> enhances operational reliability and prevents accidents caused by unassessed or poorly implemented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777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B1A4-D0C9-DD0C-B163-6CD5EA8FF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2C4181-D382-A764-7FBE-9C3499DB3DC7}"/>
              </a:ext>
            </a:extLst>
          </p:cNvPr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2AF217-C5C9-9BB8-3764-97DD14C01050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9E092E-6D1D-D4F5-7B7A-1E78EB7670DD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AA4A10E-5A75-A88D-3A26-0F8FBFF800AE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4583A07-CC1F-E2D6-0277-CA02BFB2EAED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5FE7B19-E0B3-514D-BA09-F4311A0754A0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C07690C5-912B-A270-4FEB-916D800A63A4}"/>
              </a:ext>
            </a:extLst>
          </p:cNvPr>
          <p:cNvSpPr txBox="1"/>
          <p:nvPr/>
        </p:nvSpPr>
        <p:spPr>
          <a:xfrm>
            <a:off x="549544" y="232086"/>
            <a:ext cx="4044950" cy="70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Things to look for</a:t>
            </a:r>
            <a:endParaRPr lang="en-US" sz="32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7E7AD-10E3-490C-1A0B-7CD37F0357F4}"/>
              </a:ext>
            </a:extLst>
          </p:cNvPr>
          <p:cNvSpPr txBox="1"/>
          <p:nvPr/>
        </p:nvSpPr>
        <p:spPr>
          <a:xfrm>
            <a:off x="549544" y="1295400"/>
            <a:ext cx="10499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This will have forward and authorisation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Will also include comments by people reviewing the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Upload of one or more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This module is connected to PSSR module so record connection will be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684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9B7BB-B883-86FB-6955-ACA25BD6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27" y="0"/>
            <a:ext cx="6057745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1AD72F77-DCC0-BF5D-8B6B-7BB931CC6E8A}"/>
              </a:ext>
            </a:extLst>
          </p:cNvPr>
          <p:cNvSpPr txBox="1"/>
          <p:nvPr/>
        </p:nvSpPr>
        <p:spPr>
          <a:xfrm>
            <a:off x="549544" y="232086"/>
            <a:ext cx="4044950" cy="70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TTK Requirement</a:t>
            </a:r>
            <a:endParaRPr lang="en-US" sz="32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49215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5CB6-D095-EA40-A167-95747E1C2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E57686-A042-35A0-45CE-EFE717D76964}"/>
              </a:ext>
            </a:extLst>
          </p:cNvPr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D0A254-DDED-51E7-666F-6A1D4EE4AF32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E1ADF7-80DA-8213-0179-B1D1C3B5D2E0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84165C1-C3E2-CD12-97DE-3798B96505E6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168A964-29BD-4BA6-241C-A921FB88673E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0FA1C3D-40A5-3575-0524-F174E773B938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6A3063AA-6702-9D8F-717E-19F08844EC76}"/>
              </a:ext>
            </a:extLst>
          </p:cNvPr>
          <p:cNvSpPr txBox="1"/>
          <p:nvPr/>
        </p:nvSpPr>
        <p:spPr>
          <a:xfrm>
            <a:off x="549544" y="232086"/>
            <a:ext cx="4044950" cy="70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MOC – List page</a:t>
            </a:r>
            <a:endParaRPr lang="en-US" sz="32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2B45F-9DDE-6FCA-0840-F6D377171CC4}"/>
              </a:ext>
            </a:extLst>
          </p:cNvPr>
          <p:cNvSpPr txBox="1"/>
          <p:nvPr/>
        </p:nvSpPr>
        <p:spPr>
          <a:xfrm>
            <a:off x="297742" y="1098079"/>
            <a:ext cx="10499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Filters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Initiated by 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Type of MOC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Department 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Start date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End date</a:t>
            </a:r>
          </a:p>
          <a:p>
            <a:pPr marL="584200" indent="-220663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grid to show the following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Initiated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Type of MOC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Start 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View option for each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Delete option with a confirmation (if deleted, but the status is pending approval, shall we send alerts to people who were earlier sent alert asking for approval)</a:t>
            </a:r>
          </a:p>
        </p:txBody>
      </p:sp>
    </p:spTree>
    <p:extLst>
      <p:ext uri="{BB962C8B-B14F-4D97-AF65-F5344CB8AC3E}">
        <p14:creationId xmlns:p14="http://schemas.microsoft.com/office/powerpoint/2010/main" val="322134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DF30-0020-F9AC-36AA-FF3AE51C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B71CBA-F1EA-2B40-86FF-FB4C1A6B5A80}"/>
              </a:ext>
            </a:extLst>
          </p:cNvPr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FA8F2F-2FED-4352-AAF1-AED35ABCA385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E942E51-42F9-1FCC-636D-C02E34FA47E8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6AF366C-61AA-E150-6348-812E599F30BB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CF8B652-6080-5542-F778-0669EA008181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B021E4B-647A-5ADB-C719-16CFA6A6F3C7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33F6626F-13C0-B8A9-08B3-2328A4FE9F06}"/>
              </a:ext>
            </a:extLst>
          </p:cNvPr>
          <p:cNvSpPr txBox="1"/>
          <p:nvPr/>
        </p:nvSpPr>
        <p:spPr>
          <a:xfrm>
            <a:off x="549544" y="232086"/>
            <a:ext cx="5775056" cy="700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MOC – Add page</a:t>
            </a:r>
            <a:endParaRPr lang="en-US" sz="32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1248B-1B1C-0B9E-F643-DC41135B9209}"/>
              </a:ext>
            </a:extLst>
          </p:cNvPr>
          <p:cNvSpPr txBox="1"/>
          <p:nvPr/>
        </p:nvSpPr>
        <p:spPr>
          <a:xfrm>
            <a:off x="685800" y="4826153"/>
            <a:ext cx="952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we copy paste ticket module and make modifications? And opportunity to make it JSON based</a:t>
            </a:r>
          </a:p>
          <a:p>
            <a:r>
              <a:rPr lang="en-US" dirty="0">
                <a:solidFill>
                  <a:srgbClr val="FF0000"/>
                </a:solidFill>
              </a:rPr>
              <a:t>It has category &amp; checklist setup</a:t>
            </a:r>
          </a:p>
          <a:p>
            <a:r>
              <a:rPr lang="en-US" dirty="0">
                <a:solidFill>
                  <a:srgbClr val="FF0000"/>
                </a:solidFill>
              </a:rPr>
              <a:t>It has multiple assignment </a:t>
            </a:r>
          </a:p>
          <a:p>
            <a:r>
              <a:rPr lang="en-US" dirty="0">
                <a:solidFill>
                  <a:srgbClr val="FF0000"/>
                </a:solidFill>
              </a:rPr>
              <a:t>It has alerts</a:t>
            </a:r>
          </a:p>
          <a:p>
            <a:r>
              <a:rPr lang="en-US" dirty="0">
                <a:solidFill>
                  <a:srgbClr val="FF0000"/>
                </a:solidFill>
              </a:rPr>
              <a:t>It has comments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7ADE5-CB99-DE19-59F5-ED958D81D3F6}"/>
              </a:ext>
            </a:extLst>
          </p:cNvPr>
          <p:cNvSpPr txBox="1"/>
          <p:nvPr/>
        </p:nvSpPr>
        <p:spPr>
          <a:xfrm>
            <a:off x="549544" y="1156640"/>
            <a:ext cx="10499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Initiated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by – auto populate the user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Created a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t - Auto populate date &amp; time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 text field (this could be any location in a site therefore I am saying text field)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dropdown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Type of MOC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: Dropdown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these may be like questions – based on the MOC type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File attachments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– Multiple files (same restrictions as any file upload)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Approvers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Dropdown – multiselect ( need to know what kind of people are to be listed here)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Draft / Submit / Back (don’t know what back is – we shall name it Clarify) / Approved (when everyone approves, we can set it to approved; Cancel option – If done, all approvers to be informed)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once this button is clicked – email / </a:t>
            </a:r>
            <a:r>
              <a:rPr lang="en-I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shall go to the people selected as approvers.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Since each of the approver can leave comments, we need something like Ticket comments here – showing who / when / what is said (even if approved, we need to mention that)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3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7E62-83E0-F0DA-B97A-522AB889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0EC255-2CF9-F90C-C656-E918D37FA568}"/>
              </a:ext>
            </a:extLst>
          </p:cNvPr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12D952-66DC-84F1-B744-32DB9696E643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B349AB-1D01-009A-BD3E-E7E69776DEAB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E8A6BB5-D465-6324-F01F-6B07A6E06E12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1A09438-0280-8325-0DEB-A394048C4BEA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C3AAD34-4C60-0A94-0DF4-4CF3F198280A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D18882DD-8376-AD0A-A5FD-1F38746F49F3}"/>
              </a:ext>
            </a:extLst>
          </p:cNvPr>
          <p:cNvSpPr txBox="1"/>
          <p:nvPr/>
        </p:nvSpPr>
        <p:spPr>
          <a:xfrm>
            <a:off x="549544" y="232086"/>
            <a:ext cx="9432656" cy="700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MOC – Edit page </a:t>
            </a:r>
            <a:r>
              <a:rPr lang="en-US" sz="16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(edit can be by the initiator or even the approver)</a:t>
            </a:r>
            <a:endParaRPr lang="en-US" sz="16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5AF4A-5C60-C2B3-2D3A-C93D2FF1D0CA}"/>
              </a:ext>
            </a:extLst>
          </p:cNvPr>
          <p:cNvSpPr txBox="1"/>
          <p:nvPr/>
        </p:nvSpPr>
        <p:spPr>
          <a:xfrm>
            <a:off x="549544" y="1156640"/>
            <a:ext cx="10499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Initiated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by – auto populate the user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Created a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t - Auto populate date &amp; time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 text field (this could be any location in a site therefore I am saying text field)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dropdown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Type of MOC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: Dropdown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these may be like questions – based on the MOC type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File attachments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– Multiple files (same restrictions as any file upload)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Approvers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Dropdown – multiselect ( need to know what kind of people are to be listed here)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Draft / Submit / Back (don’t know what back is – we shall name it Clarify) / Approved (when everyone approves, we can set it to approved; Cancel option – If done, all approvers to be informed)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once this button is clicked – email / </a:t>
            </a:r>
            <a:r>
              <a:rPr lang="en-I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shall go to the people selected as approvers.</a:t>
            </a:r>
          </a:p>
          <a:p>
            <a:pPr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Since each of the approver can leave comments, we need something like Ticket comments here – showing who / when / what is said (even if approved, we need to mention that)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897C8-8EB6-BEAE-A182-65874982DA08}"/>
              </a:ext>
            </a:extLst>
          </p:cNvPr>
          <p:cNvSpPr txBox="1"/>
          <p:nvPr/>
        </p:nvSpPr>
        <p:spPr>
          <a:xfrm>
            <a:off x="549544" y="4510286"/>
            <a:ext cx="10499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checklist – I would assume this is like our tickets checklist. So we need a setup page for category &amp; checklist.</a:t>
            </a:r>
          </a:p>
          <a:p>
            <a:r>
              <a:rPr lang="en-US" dirty="0">
                <a:solidFill>
                  <a:srgbClr val="FF0000"/>
                </a:solidFill>
              </a:rPr>
              <a:t>All fields can be modified by the Initiator except date &amp; initiated by</a:t>
            </a:r>
          </a:p>
          <a:p>
            <a:r>
              <a:rPr lang="en-US" dirty="0">
                <a:solidFill>
                  <a:srgbClr val="FF0000"/>
                </a:solidFill>
              </a:rPr>
              <a:t>For approvers – we need to allow a “Comments” field, and have two buttons “Approve” “Clarify” – in both cases, the initiator shall get alert</a:t>
            </a:r>
          </a:p>
        </p:txBody>
      </p:sp>
    </p:spTree>
    <p:extLst>
      <p:ext uri="{BB962C8B-B14F-4D97-AF65-F5344CB8AC3E}">
        <p14:creationId xmlns:p14="http://schemas.microsoft.com/office/powerpoint/2010/main" val="31607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0661D-DD4D-83B4-6E62-151A2695595C}"/>
              </a:ext>
            </a:extLst>
          </p:cNvPr>
          <p:cNvSpPr txBox="1"/>
          <p:nvPr/>
        </p:nvSpPr>
        <p:spPr>
          <a:xfrm>
            <a:off x="1143000" y="302359"/>
            <a:ext cx="4953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+-----------------------------------------------------------------------+  </a:t>
            </a:r>
          </a:p>
          <a:p>
            <a:r>
              <a:rPr lang="en-US" sz="1000" dirty="0"/>
              <a:t>| LOGO                  MANAGEMENT OF CHANGE (MOC) REQUEST       [Draft]|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r>
              <a:rPr lang="en-US" sz="1000" dirty="0"/>
              <a:t>| Initiated by: [John Doe (</a:t>
            </a:r>
            <a:r>
              <a:rPr lang="en-US" sz="1000" dirty="0" err="1"/>
              <a:t>john@company.com</a:t>
            </a:r>
            <a:r>
              <a:rPr lang="en-US" sz="1000" dirty="0"/>
              <a:t>)] (disabled)                |  </a:t>
            </a:r>
          </a:p>
          <a:p>
            <a:r>
              <a:rPr lang="en-US" sz="1000" dirty="0"/>
              <a:t>| Created at:   [30-Apr-2025 14:30 GMT] (disabled)                      |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r>
              <a:rPr lang="en-US" sz="1000" dirty="0"/>
              <a:t>| Location:     [________________________] (free-text, e.g., "Site A")  |  </a:t>
            </a:r>
          </a:p>
          <a:p>
            <a:r>
              <a:rPr lang="en-US" sz="1000" dirty="0"/>
              <a:t>| Department:   [▼ Engineering ▾] (dropdown)                            |  </a:t>
            </a:r>
          </a:p>
          <a:p>
            <a:r>
              <a:rPr lang="en-US" sz="1000" dirty="0"/>
              <a:t>| Type of MOC:  [▼ Equipment Change ▾] (dropdown, triggers checklist)   |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endParaRPr lang="en-US" sz="1000" dirty="0"/>
          </a:p>
          <a:p>
            <a:r>
              <a:rPr lang="en-US" sz="1000" dirty="0"/>
              <a:t>=== DYNAMIC CHECKLIST (example for "Equipment Change") ===  </a:t>
            </a:r>
          </a:p>
          <a:p>
            <a:r>
              <a:rPr lang="en-US" sz="1000" dirty="0"/>
              <a:t>[✓] Has risk assessment been completed?   (☑ Yes / ☐ No)  </a:t>
            </a:r>
          </a:p>
          <a:p>
            <a:r>
              <a:rPr lang="en-US" sz="1000" dirty="0"/>
              <a:t>[✓] Attach safety certification:          [📎 Upload File]  </a:t>
            </a:r>
          </a:p>
          <a:p>
            <a:r>
              <a:rPr lang="en-US" sz="1000" dirty="0"/>
              <a:t>[✓] Additional notes:                     [________________________]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endParaRPr lang="en-US" sz="1000" dirty="0"/>
          </a:p>
          <a:p>
            <a:r>
              <a:rPr lang="en-US" sz="1000" dirty="0"/>
              <a:t>=== ATTACHMENTS ===  </a:t>
            </a:r>
          </a:p>
          <a:p>
            <a:r>
              <a:rPr lang="en-US" sz="1000" dirty="0"/>
              <a:t>[📎 Drag &amp; drop files here (max 10, 5MB each)]  </a:t>
            </a:r>
          </a:p>
          <a:p>
            <a:r>
              <a:rPr lang="en-US" sz="1000" dirty="0"/>
              <a:t>Uploaded:  </a:t>
            </a:r>
          </a:p>
          <a:p>
            <a:r>
              <a:rPr lang="en-US" sz="1000" dirty="0"/>
              <a:t>- </a:t>
            </a:r>
            <a:r>
              <a:rPr lang="en-US" sz="1000" dirty="0" err="1"/>
              <a:t>Risk_Assessment.pdf</a:t>
            </a:r>
            <a:r>
              <a:rPr lang="en-US" sz="1000" dirty="0"/>
              <a:t> [🗑️]  </a:t>
            </a:r>
          </a:p>
          <a:p>
            <a:r>
              <a:rPr lang="en-US" sz="1000" dirty="0"/>
              <a:t>- </a:t>
            </a:r>
            <a:r>
              <a:rPr lang="en-US" sz="1000" dirty="0" err="1"/>
              <a:t>Photo.jpg</a:t>
            </a:r>
            <a:r>
              <a:rPr lang="en-US" sz="1000" dirty="0"/>
              <a:t> [🗑️]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endParaRPr lang="en-US" sz="1000" dirty="0"/>
          </a:p>
          <a:p>
            <a:r>
              <a:rPr lang="en-US" sz="1000" dirty="0"/>
              <a:t>=== APPROVERS ===  </a:t>
            </a:r>
          </a:p>
          <a:p>
            <a:r>
              <a:rPr lang="en-US" sz="1000" dirty="0"/>
              <a:t>[▼ Select Approvers ▾] (multi-select dropdown with search)  </a:t>
            </a:r>
          </a:p>
          <a:p>
            <a:r>
              <a:rPr lang="en-US" sz="1000" dirty="0"/>
              <a:t>Selected:  </a:t>
            </a:r>
          </a:p>
          <a:p>
            <a:r>
              <a:rPr lang="en-US" sz="1000" dirty="0"/>
              <a:t>- Safety Officer (Jane Smith)  </a:t>
            </a:r>
          </a:p>
          <a:p>
            <a:r>
              <a:rPr lang="en-US" sz="1000" dirty="0"/>
              <a:t>- Site Manager (Alex Brown)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endParaRPr lang="en-US" sz="1000" dirty="0"/>
          </a:p>
          <a:p>
            <a:r>
              <a:rPr lang="en-US" sz="1000" dirty="0"/>
              <a:t>=== COMMENTS &amp; HISTORY ===  </a:t>
            </a:r>
          </a:p>
          <a:p>
            <a:r>
              <a:rPr lang="en-US" sz="1000" dirty="0"/>
              <a:t>[Timeline view - newest first]  </a:t>
            </a:r>
          </a:p>
          <a:p>
            <a:r>
              <a:rPr lang="en-US" sz="1000" dirty="0"/>
              <a:t>1. 01-May-2025 10:00 - Jane Smith (Safety Officer): "Need updated risk doc."  </a:t>
            </a:r>
          </a:p>
          <a:p>
            <a:r>
              <a:rPr lang="en-US" sz="1000" dirty="0"/>
              <a:t>2. 30-Apr-2025 14:30 - Draft created by John Doe.  </a:t>
            </a:r>
          </a:p>
          <a:p>
            <a:r>
              <a:rPr lang="en-US" sz="1000" dirty="0"/>
              <a:t>[Add Comment]: [________________________] [Post]  </a:t>
            </a:r>
          </a:p>
          <a:p>
            <a:r>
              <a:rPr lang="en-US" sz="1000" dirty="0"/>
              <a:t>+-----------------------------------------------------------------------+  </a:t>
            </a:r>
          </a:p>
          <a:p>
            <a:endParaRPr lang="en-US" sz="1000" dirty="0"/>
          </a:p>
          <a:p>
            <a:r>
              <a:rPr lang="en-US" sz="1000" dirty="0"/>
              <a:t>=== ACTION BUTTONS ===  </a:t>
            </a:r>
          </a:p>
          <a:p>
            <a:r>
              <a:rPr lang="en-US" sz="1000" dirty="0"/>
              <a:t>[Save Draft]  [Submit]  [Cancel]  [Clarify]  </a:t>
            </a:r>
          </a:p>
          <a:p>
            <a:r>
              <a:rPr lang="en-US" sz="1000" dirty="0"/>
              <a:t>(Submit triggers email/WhatsApp to approvers; Cancel asks for confirmation)  </a:t>
            </a:r>
          </a:p>
          <a:p>
            <a:r>
              <a:rPr lang="en-US" sz="1000" dirty="0"/>
              <a:t>+-----------------------------------------------------------------------+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F6563FB-7396-E3CD-8AC3-0F57C36918AB}"/>
              </a:ext>
            </a:extLst>
          </p:cNvPr>
          <p:cNvSpPr/>
          <p:nvPr/>
        </p:nvSpPr>
        <p:spPr>
          <a:xfrm>
            <a:off x="5638800" y="4913531"/>
            <a:ext cx="9906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35F5B-B783-838F-CBCD-BEB4F438A3EF}"/>
              </a:ext>
            </a:extLst>
          </p:cNvPr>
          <p:cNvSpPr txBox="1"/>
          <p:nvPr/>
        </p:nvSpPr>
        <p:spPr>
          <a:xfrm>
            <a:off x="6934200" y="51999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Are these comments going to a common table or are we making it for each entity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7321E03-E2BD-4195-01ED-559A63268400}"/>
              </a:ext>
            </a:extLst>
          </p:cNvPr>
          <p:cNvSpPr/>
          <p:nvPr/>
        </p:nvSpPr>
        <p:spPr>
          <a:xfrm>
            <a:off x="5638800" y="3694331"/>
            <a:ext cx="9906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665F3-B7E0-3F2F-F30B-C8721505A259}"/>
              </a:ext>
            </a:extLst>
          </p:cNvPr>
          <p:cNvSpPr txBox="1"/>
          <p:nvPr/>
        </p:nvSpPr>
        <p:spPr>
          <a:xfrm>
            <a:off x="6934200" y="39807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list has to come from users – who are approvers – yet to decide that logic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13537DA-E687-53FC-97B4-5D63CEA49778}"/>
              </a:ext>
            </a:extLst>
          </p:cNvPr>
          <p:cNvSpPr/>
          <p:nvPr/>
        </p:nvSpPr>
        <p:spPr>
          <a:xfrm>
            <a:off x="5791200" y="1658035"/>
            <a:ext cx="9906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092A3-8599-8231-FD7E-E31A77A1BBCC}"/>
              </a:ext>
            </a:extLst>
          </p:cNvPr>
          <p:cNvSpPr txBox="1"/>
          <p:nvPr/>
        </p:nvSpPr>
        <p:spPr>
          <a:xfrm>
            <a:off x="6934200" y="211374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dynamic checklist will have to come based on Type of MOC&gt;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F73F2-CEA3-2DEE-1A3C-5F4712919F09}"/>
              </a:ext>
            </a:extLst>
          </p:cNvPr>
          <p:cNvSpPr txBox="1"/>
          <p:nvPr/>
        </p:nvSpPr>
        <p:spPr>
          <a:xfrm>
            <a:off x="6934200" y="1048435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Where will the department come from? Can we take out of users? Or shall we add departments in “ organization page”</a:t>
            </a:r>
          </a:p>
        </p:txBody>
      </p:sp>
    </p:spTree>
    <p:extLst>
      <p:ext uri="{BB962C8B-B14F-4D97-AF65-F5344CB8AC3E}">
        <p14:creationId xmlns:p14="http://schemas.microsoft.com/office/powerpoint/2010/main" val="398166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F137-15A3-BF4E-21D6-AF19A43D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F4772F-681B-1284-F93A-14E835C8ECC7}"/>
              </a:ext>
            </a:extLst>
          </p:cNvPr>
          <p:cNvSpPr/>
          <p:nvPr/>
        </p:nvSpPr>
        <p:spPr>
          <a:xfrm>
            <a:off x="10735866" y="232036"/>
            <a:ext cx="1226270" cy="425189"/>
          </a:xfrm>
          <a:custGeom>
            <a:avLst/>
            <a:gdLst/>
            <a:ahLst/>
            <a:cxnLst/>
            <a:rect l="l" t="t" r="r" b="b"/>
            <a:pathLst>
              <a:path w="1226270" h="425189">
                <a:moveTo>
                  <a:pt x="0" y="0"/>
                </a:moveTo>
                <a:lnTo>
                  <a:pt x="1226269" y="0"/>
                </a:lnTo>
                <a:lnTo>
                  <a:pt x="1226269" y="425189"/>
                </a:lnTo>
                <a:lnTo>
                  <a:pt x="0" y="4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B8E00-3BC5-208B-4EF5-7FC14C10D02F}"/>
              </a:ext>
            </a:extLst>
          </p:cNvPr>
          <p:cNvGrpSpPr/>
          <p:nvPr/>
        </p:nvGrpSpPr>
        <p:grpSpPr>
          <a:xfrm>
            <a:off x="0" y="6365036"/>
            <a:ext cx="12192000" cy="737617"/>
            <a:chOff x="0" y="6365036"/>
            <a:chExt cx="12192000" cy="7376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F86855-4DE2-2062-C4F9-7FC52AFD167D}"/>
                </a:ext>
              </a:extLst>
            </p:cNvPr>
            <p:cNvSpPr/>
            <p:nvPr/>
          </p:nvSpPr>
          <p:spPr>
            <a:xfrm>
              <a:off x="0" y="6365036"/>
              <a:ext cx="12192000" cy="737617"/>
            </a:xfrm>
            <a:custGeom>
              <a:avLst/>
              <a:gdLst/>
              <a:ahLst/>
              <a:cxnLst/>
              <a:rect l="l" t="t" r="r" b="b"/>
              <a:pathLst>
                <a:path w="12192000" h="737617">
                  <a:moveTo>
                    <a:pt x="0" y="0"/>
                  </a:moveTo>
                  <a:lnTo>
                    <a:pt x="12192000" y="0"/>
                  </a:lnTo>
                  <a:lnTo>
                    <a:pt x="12192000" y="737618"/>
                  </a:lnTo>
                  <a:lnTo>
                    <a:pt x="0" y="73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3062" r="-525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381209-E1D7-CEF7-6419-CD88A06FE962}"/>
                </a:ext>
              </a:extLst>
            </p:cNvPr>
            <p:cNvSpPr txBox="1"/>
            <p:nvPr/>
          </p:nvSpPr>
          <p:spPr>
            <a:xfrm>
              <a:off x="685800" y="6512252"/>
              <a:ext cx="151755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@reportwithoqsha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EE0ED6-002B-76ED-A5A3-40AC8A203603}"/>
                </a:ext>
              </a:extLst>
            </p:cNvPr>
            <p:cNvSpPr txBox="1"/>
            <p:nvPr/>
          </p:nvSpPr>
          <p:spPr>
            <a:xfrm>
              <a:off x="5221871" y="6512252"/>
              <a:ext cx="1331979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8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www.oqsha.com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74EDEA9-D34C-E101-E40D-7227C2852501}"/>
                </a:ext>
              </a:extLst>
            </p:cNvPr>
            <p:cNvSpPr txBox="1"/>
            <p:nvPr/>
          </p:nvSpPr>
          <p:spPr>
            <a:xfrm>
              <a:off x="9572362" y="6512252"/>
              <a:ext cx="1700438" cy="212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>
                  <a:solidFill>
                    <a:srgbClr val="022061"/>
                  </a:solidFill>
                  <a:latin typeface="Poppins"/>
                  <a:ea typeface="Poppins"/>
                  <a:cs typeface="Poppins"/>
                  <a:sym typeface="Poppins"/>
                </a:rPr>
                <a:t>@2025 |Confidential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09653EAD-A51A-DFC8-D15E-BD47FA930D9D}"/>
              </a:ext>
            </a:extLst>
          </p:cNvPr>
          <p:cNvSpPr txBox="1"/>
          <p:nvPr/>
        </p:nvSpPr>
        <p:spPr>
          <a:xfrm>
            <a:off x="549544" y="232086"/>
            <a:ext cx="9432656" cy="700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2206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MOC – things to look for</a:t>
            </a:r>
            <a:endParaRPr lang="en-US" sz="1600" b="1" dirty="0">
              <a:solidFill>
                <a:srgbClr val="022061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6411F-0A91-1BA7-6D53-ACA65C9D3A72}"/>
              </a:ext>
            </a:extLst>
          </p:cNvPr>
          <p:cNvSpPr txBox="1"/>
          <p:nvPr/>
        </p:nvSpPr>
        <p:spPr>
          <a:xfrm>
            <a:off x="427172" y="1219200"/>
            <a:ext cx="967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everyone approves, we shall freeze the record and not allow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if editing for any reason,  we shall give a warning “ that the approval will be cancelled and status goes back to draft”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someone seeks clarification - &gt; the initiator gets an alert – the initiator can make changes, write comments and that alert then should go ONLY to that approver seeking clarifications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a way to identify who have to be shown in the approvers dropdown. This may change based on the department also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5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1393</Words>
  <Application>Microsoft Macintosh PowerPoint</Application>
  <PresentationFormat>Widescreen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Poppins Semi-Bold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Red Professional Corporate Zoom Virtual Background</dc:title>
  <cp:lastModifiedBy>Srinivas Medida</cp:lastModifiedBy>
  <cp:revision>41</cp:revision>
  <cp:lastPrinted>2025-05-05T07:47:13Z</cp:lastPrinted>
  <dcterms:created xsi:type="dcterms:W3CDTF">2006-08-16T00:00:00Z</dcterms:created>
  <dcterms:modified xsi:type="dcterms:W3CDTF">2025-05-05T08:09:37Z</dcterms:modified>
  <dc:identifier>DAGkOuNBCjY</dc:identifier>
</cp:coreProperties>
</file>